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333" r:id="rId3"/>
    <p:sldId id="301" r:id="rId4"/>
    <p:sldId id="303" r:id="rId5"/>
    <p:sldId id="304" r:id="rId6"/>
    <p:sldId id="305" r:id="rId7"/>
    <p:sldId id="306" r:id="rId8"/>
    <p:sldId id="302" r:id="rId9"/>
    <p:sldId id="308" r:id="rId10"/>
    <p:sldId id="309" r:id="rId11"/>
    <p:sldId id="334" r:id="rId12"/>
    <p:sldId id="310" r:id="rId13"/>
    <p:sldId id="311" r:id="rId14"/>
    <p:sldId id="257" r:id="rId15"/>
    <p:sldId id="258" r:id="rId16"/>
    <p:sldId id="259" r:id="rId17"/>
    <p:sldId id="339" r:id="rId18"/>
    <p:sldId id="340" r:id="rId19"/>
    <p:sldId id="335" r:id="rId20"/>
    <p:sldId id="336" r:id="rId21"/>
    <p:sldId id="337" r:id="rId22"/>
    <p:sldId id="312" r:id="rId23"/>
    <p:sldId id="313" r:id="rId24"/>
    <p:sldId id="324" r:id="rId25"/>
    <p:sldId id="325" r:id="rId26"/>
    <p:sldId id="326" r:id="rId27"/>
    <p:sldId id="327" r:id="rId28"/>
    <p:sldId id="328" r:id="rId29"/>
    <p:sldId id="329" r:id="rId30"/>
    <p:sldId id="341" r:id="rId31"/>
    <p:sldId id="314" r:id="rId32"/>
    <p:sldId id="330" r:id="rId33"/>
    <p:sldId id="316" r:id="rId34"/>
    <p:sldId id="317" r:id="rId35"/>
    <p:sldId id="318" r:id="rId36"/>
    <p:sldId id="331" r:id="rId37"/>
    <p:sldId id="319" r:id="rId38"/>
    <p:sldId id="320" r:id="rId39"/>
    <p:sldId id="321" r:id="rId40"/>
    <p:sldId id="322" r:id="rId41"/>
    <p:sldId id="344" r:id="rId42"/>
    <p:sldId id="332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342" r:id="rId66"/>
    <p:sldId id="343" r:id="rId67"/>
    <p:sldId id="345" r:id="rId68"/>
    <p:sldId id="338" r:id="rId6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82"/>
  </p:normalViewPr>
  <p:slideViewPr>
    <p:cSldViewPr snapToGrid="0" snapToObjects="1">
      <p:cViewPr>
        <p:scale>
          <a:sx n="50" d="100"/>
          <a:sy n="50" d="100"/>
        </p:scale>
        <p:origin x="2552" y="1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0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65E6D8B-9430-4A40-BB54-506431622D45}" type="datetimeFigureOut">
              <a:rPr lang="en-US"/>
              <a:pPr>
                <a:defRPr/>
              </a:pPr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C06DD89-20C7-B244-9825-F437295D28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92AB5349-7A87-A946-9A7E-82FEC121E1F9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E5213B31-7020-0D47-8D62-3FC4EF4285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ＭＳ Ｐゴシック" pitchFamily="1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Publication is a closed object</a:t>
            </a: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BAE4576-83F7-3440-A63F-38A0BC5B22FF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779D38C-9C82-624C-A4C9-D200C974D752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03F397F-7D33-9946-9095-E485FD66D016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6B716AB-3B96-7049-AD71-4FDE210E84B6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0DC9647A-260D-5841-A80A-73765C1B8C4C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B3FC0D5C-4BD0-8642-89BF-6E6A80E126DD}" type="slidenum">
              <a:rPr lang="en-US" altLang="en-US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4AC7FA7-8547-F741-B2D2-04BB098029EE}" type="slidenum">
              <a:rPr lang="en-US" altLang="en-US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8294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D94A6BE-049D-CD49-ACD5-BF23904FB1C7}" type="slidenum">
              <a:rPr lang="en-US" altLang="en-US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3F3C154-7D4B-6543-BAC3-FB1C8C3245DE}" type="slidenum">
              <a:rPr lang="en-US" altLang="en-US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1E782A5-4F60-F543-AFE2-AA7E32DE5AA1}" type="slidenum">
              <a:rPr lang="en-US" altLang="en-US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94C295F-863D-1C43-96D6-FBA915874A2F}" type="slidenum">
              <a:rPr lang="en-US" altLang="en-US"/>
              <a:pPr>
                <a:spcBef>
                  <a:spcPct val="0"/>
                </a:spcBef>
              </a:pPr>
              <a:t>59</a:t>
            </a:fld>
            <a:endParaRPr lang="en-US" alt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8E398F9B-0B7B-8F4E-9E61-0A5B1244B359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~/Desktop/GrandChallenge/Data/DVD/LAB0370A/10557903/00420003/06003691/main.xml</a:t>
            </a: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756E2BF8-21D1-FB4E-A7F1-8DD43C473599}" type="slidenum">
              <a:rPr lang="en-US" altLang="en-US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Citation, user sees bibliography and may be able to follow links</a:t>
            </a:r>
          </a:p>
        </p:txBody>
      </p:sp>
      <p:sp>
        <p:nvSpPr>
          <p:cNvPr id="993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28612622-8E46-3E40-99C6-98A9B762B7CB}" type="slidenum">
              <a:rPr lang="en-US" altLang="en-US"/>
              <a:pPr>
                <a:spcBef>
                  <a:spcPct val="0"/>
                </a:spcBef>
              </a:pPr>
              <a:t>62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1FB4E702-2366-524A-B57D-1357E4B188F9}" type="slidenum">
              <a:rPr lang="en-US" altLang="en-US"/>
              <a:pPr>
                <a:spcBef>
                  <a:spcPct val="0"/>
                </a:spcBef>
              </a:pPr>
              <a:t>64</a:t>
            </a:fld>
            <a:endParaRPr lang="en-US" alt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Data citation with PageRank scores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E8905473-C121-7142-89AE-D9D5AE64E851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56B982A7-39F5-324D-A030-E55353F1EE92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Publication is a closed object</a:t>
            </a: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DE431ABD-8F45-B54A-B5A4-0A056B0BE7C8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All the same thing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430D61B9-C74D-4541-8B2B-553623AEB79A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Citation, user sees bibliography and may be able to follow links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AA671EB9-8F3D-A744-A79D-93C1B7778462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http://www.flickr.com/photos/bastique/639784702/ by bastique</a:t>
            </a:r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C56DED4-8FCE-AD4C-A43C-2C6AD8A485BA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</a:pPr>
            <a:fld id="{3E62D8A8-A12F-BA4E-8310-8923EE922732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675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0804F-7548-E547-A540-45A65BB4080E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34CD1-93D4-A84C-9D7E-920DE581A8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974644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CFC29C-627F-8648-B5B7-255E578AA3B1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7B8C8-323D-B549-854D-34BC3FF26F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4604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D69FC3-E90A-6543-9B57-8982E7400986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66603-55A6-8645-AF9E-D0E0915995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2486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B63A8-C756-7B45-BF90-53770C1F8B61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C2479-8044-2B48-8631-011353B992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8700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9CB50-FFA1-8345-9F0C-1FF7DBC2F148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D918D-6255-9E4F-BEED-D5CA4ABBF4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284756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FA7CB-1A71-7442-A5C0-9EF57E0E477F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86179-6F41-B448-8DC1-6F6ED7EC52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68389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A532D-A262-884D-8F31-E7D1E17263FC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598D4D-23B3-5046-BC20-10FBA7C0E6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6225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7C838E-8817-054D-BD37-C61FF06D5B80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39F9B-FCB9-EE4F-9590-A5BBBB29E4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793638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EFCAF-55BC-814A-8B6F-0C6007E03AC3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E3B72-F924-3F42-8062-CC21192424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94489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35B1B-CC56-634E-80AB-9474F05085FD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CD705-298A-E343-8246-EE93178806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7381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06663-D13A-EB4F-A5D6-8AF5E3D4AB83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615CEF-7758-F546-9F59-54E0A0CB82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481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2D22CACF-1BDD-DC49-9E71-9E2AC685E0DF}" type="datetime1">
              <a:rPr lang="en-US" altLang="en-US"/>
              <a:pPr>
                <a:defRPr/>
              </a:pPr>
              <a:t>2/1/18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714E573F-A966-8949-98E6-5B79CCE8F1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1" charset="-128"/>
          <a:cs typeface="ＭＳ Ｐゴシック" pitchFamily="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1" charset="0"/>
          <a:ea typeface="ＭＳ Ｐゴシック" pitchFamily="1" charset="-128"/>
          <a:cs typeface="ＭＳ Ｐゴシック" pitchFamily="1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1" charset="-128"/>
          <a:cs typeface="ＭＳ Ｐゴシック" pitchFamily="1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jpe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Data mining and data linking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smtClean="0"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Reconciliation services</a:t>
            </a:r>
          </a:p>
        </p:txBody>
      </p:sp>
      <p:sp>
        <p:nvSpPr>
          <p:cNvPr id="25602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By default Google Refine uses Freebase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But we can add our own services…</a:t>
            </a:r>
          </a:p>
        </p:txBody>
      </p:sp>
      <p:pic>
        <p:nvPicPr>
          <p:cNvPr id="2560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2936875"/>
            <a:ext cx="52705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65288"/>
            <a:ext cx="4178300" cy="485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Names reconciled using uBio and Google Refine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What can we do with data mining?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 information on ecological relationships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4" descr="acampbell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79120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Text mining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31747" name="Picture 4" descr="ra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458200" cy="679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4"/>
          <p:cNvSpPr txBox="1">
            <a:spLocks noChangeArrowheads="1"/>
          </p:cNvSpPr>
          <p:nvPr/>
        </p:nvSpPr>
        <p:spPr bwMode="auto">
          <a:xfrm>
            <a:off x="212725" y="1038225"/>
            <a:ext cx="8626475" cy="483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Morphological and molecular description of </a:t>
            </a:r>
            <a:r>
              <a:rPr lang="en-US" altLang="en-US" sz="2800" i="1"/>
              <a:t>Haematoloechus</a:t>
            </a:r>
            <a:r>
              <a:rPr lang="en-US" altLang="en-US" sz="2800"/>
              <a:t> </a:t>
            </a:r>
            <a:r>
              <a:rPr lang="en-US" altLang="en-US" sz="2800" i="1"/>
              <a:t>meridionalis</a:t>
            </a:r>
            <a:r>
              <a:rPr lang="en-US" altLang="en-US" sz="2800"/>
              <a:t> n. sp. (Digenea: Plagiorchioidea: Haematoloechidae) from </a:t>
            </a:r>
            <a:r>
              <a:rPr lang="en-US" altLang="en-US" sz="2800" b="1" i="1"/>
              <a:t>Rana</a:t>
            </a:r>
            <a:r>
              <a:rPr lang="en-US" altLang="en-US" sz="2800" b="1"/>
              <a:t> </a:t>
            </a:r>
            <a:r>
              <a:rPr lang="en-US" altLang="en-US" sz="2800" b="1" i="1"/>
              <a:t>vaillanti</a:t>
            </a:r>
            <a:r>
              <a:rPr lang="en-US" altLang="en-US" sz="2800"/>
              <a:t> </a:t>
            </a:r>
            <a:r>
              <a:rPr lang="en-US" altLang="en-US" sz="2800" i="1"/>
              <a:t>brocchi</a:t>
            </a:r>
            <a:r>
              <a:rPr lang="en-US" altLang="en-US" sz="2800"/>
              <a:t> of Guanacaste, Costa Rica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/>
              <a:t>Halipegus</a:t>
            </a:r>
            <a:r>
              <a:rPr lang="en-US" altLang="en-US" sz="2800"/>
              <a:t> </a:t>
            </a:r>
            <a:r>
              <a:rPr lang="en-US" altLang="en-US" sz="2800" i="1"/>
              <a:t>eschi</a:t>
            </a:r>
            <a:r>
              <a:rPr lang="en-US" altLang="en-US" sz="2800"/>
              <a:t> n. sp. (Digenea: Hemiuridae) in </a:t>
            </a:r>
            <a:r>
              <a:rPr lang="en-US" altLang="en-US" sz="2800" b="1" i="1"/>
              <a:t>Rana</a:t>
            </a:r>
            <a:r>
              <a:rPr lang="en-US" altLang="en-US" sz="2800" b="1"/>
              <a:t> </a:t>
            </a:r>
            <a:r>
              <a:rPr lang="en-US" altLang="en-US" sz="2800" b="1" i="1"/>
              <a:t>vaillanti</a:t>
            </a:r>
            <a:r>
              <a:rPr lang="en-US" altLang="en-US" sz="2800"/>
              <a:t> from Guanacaste Province, Costa Rica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i="1"/>
              <a:t>Haematoloechus</a:t>
            </a:r>
            <a:r>
              <a:rPr lang="en-US" altLang="en-US" sz="2800"/>
              <a:t> </a:t>
            </a:r>
            <a:r>
              <a:rPr lang="en-US" altLang="en-US" sz="2800" i="1"/>
              <a:t>danbrooksi</a:t>
            </a:r>
            <a:r>
              <a:rPr lang="en-US" altLang="en-US" sz="2800"/>
              <a:t> n. sp. (Digenea: Plagiorchioidea) from </a:t>
            </a:r>
            <a:r>
              <a:rPr lang="en-US" altLang="en-US" sz="2800" b="1" i="1"/>
              <a:t>Rana</a:t>
            </a:r>
            <a:r>
              <a:rPr lang="en-US" altLang="en-US" sz="2800" b="1"/>
              <a:t> </a:t>
            </a:r>
            <a:r>
              <a:rPr lang="en-US" altLang="en-US" sz="2800" b="1" i="1"/>
              <a:t>vaillanti</a:t>
            </a:r>
            <a:r>
              <a:rPr lang="en-US" altLang="en-US" sz="2800"/>
              <a:t> from Los Tuxtlas, Veracruz, Mexico</a:t>
            </a:r>
          </a:p>
        </p:txBody>
      </p:sp>
      <p:pic>
        <p:nvPicPr>
          <p:cNvPr id="33794" name="Picture 5" descr="haema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275" y="5638800"/>
            <a:ext cx="1101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392738" y="1828800"/>
            <a:ext cx="1219200" cy="800100"/>
          </a:xfrm>
          <a:custGeom>
            <a:avLst/>
            <a:gdLst>
              <a:gd name="T0" fmla="*/ 2147483646 w 976"/>
              <a:gd name="T1" fmla="*/ 2147483646 h 616"/>
              <a:gd name="T2" fmla="*/ 2147483646 w 976"/>
              <a:gd name="T3" fmla="*/ 2147483646 h 616"/>
              <a:gd name="T4" fmla="*/ 2147483646 w 976"/>
              <a:gd name="T5" fmla="*/ 2147483646 h 616"/>
              <a:gd name="T6" fmla="*/ 2147483646 w 976"/>
              <a:gd name="T7" fmla="*/ 2147483646 h 616"/>
              <a:gd name="T8" fmla="*/ 2147483646 w 976"/>
              <a:gd name="T9" fmla="*/ 2147483646 h 616"/>
              <a:gd name="T10" fmla="*/ 2147483646 w 976"/>
              <a:gd name="T11" fmla="*/ 2147483646 h 616"/>
              <a:gd name="T12" fmla="*/ 2147483646 w 976"/>
              <a:gd name="T13" fmla="*/ 2147483646 h 616"/>
              <a:gd name="T14" fmla="*/ 2147483646 w 976"/>
              <a:gd name="T15" fmla="*/ 2147483646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6465888" y="3182938"/>
            <a:ext cx="736600" cy="546100"/>
          </a:xfrm>
          <a:custGeom>
            <a:avLst/>
            <a:gdLst>
              <a:gd name="T0" fmla="*/ 2147483646 w 464"/>
              <a:gd name="T1" fmla="*/ 2147483646 h 344"/>
              <a:gd name="T2" fmla="*/ 2147483646 w 464"/>
              <a:gd name="T3" fmla="*/ 2147483646 h 344"/>
              <a:gd name="T4" fmla="*/ 2147483646 w 464"/>
              <a:gd name="T5" fmla="*/ 2147483646 h 344"/>
              <a:gd name="T6" fmla="*/ 2147483646 w 464"/>
              <a:gd name="T7" fmla="*/ 2147483646 h 344"/>
              <a:gd name="T8" fmla="*/ 2147483646 w 464"/>
              <a:gd name="T9" fmla="*/ 2147483646 h 344"/>
              <a:gd name="T10" fmla="*/ 2147483646 w 464"/>
              <a:gd name="T11" fmla="*/ 2147483646 h 344"/>
              <a:gd name="T12" fmla="*/ 2147483646 w 464"/>
              <a:gd name="T13" fmla="*/ 2147483646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2573338" y="4814888"/>
            <a:ext cx="952500" cy="736600"/>
          </a:xfrm>
          <a:custGeom>
            <a:avLst/>
            <a:gdLst>
              <a:gd name="T0" fmla="*/ 2147483646 w 600"/>
              <a:gd name="T1" fmla="*/ 2147483646 h 464"/>
              <a:gd name="T2" fmla="*/ 2147483646 w 600"/>
              <a:gd name="T3" fmla="*/ 2147483646 h 464"/>
              <a:gd name="T4" fmla="*/ 2147483646 w 600"/>
              <a:gd name="T5" fmla="*/ 2147483646 h 464"/>
              <a:gd name="T6" fmla="*/ 2147483646 w 600"/>
              <a:gd name="T7" fmla="*/ 2147483646 h 464"/>
              <a:gd name="T8" fmla="*/ 2147483646 w 600"/>
              <a:gd name="T9" fmla="*/ 2147483646 h 464"/>
              <a:gd name="T10" fmla="*/ 2147483646 w 600"/>
              <a:gd name="T11" fmla="*/ 2147483646 h 464"/>
              <a:gd name="T12" fmla="*/ 2147483646 w 600"/>
              <a:gd name="T13" fmla="*/ 2147483646 h 464"/>
              <a:gd name="T14" fmla="*/ 2147483646 w 600"/>
              <a:gd name="T15" fmla="*/ 2147483646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&lt;parasite name&gt; (n. sp.) </a:t>
            </a:r>
            <a:r>
              <a:rPr lang="en-US" altLang="en-US" b="1">
                <a:ea typeface="ＭＳ Ｐゴシック" charset="-128"/>
              </a:rPr>
              <a:t>from </a:t>
            </a:r>
            <a:r>
              <a:rPr lang="en-US" altLang="en-US">
                <a:ea typeface="ＭＳ Ｐゴシック" charset="-128"/>
              </a:rPr>
              <a:t>&lt;host name&gt;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Sources of host-parasite associations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Titles of papers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Sequence databased (GenBank)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7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What do crustaceans live on?</a:t>
            </a:r>
          </a:p>
        </p:txBody>
      </p:sp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flipV="1">
            <a:off x="1371600" y="4271963"/>
            <a:ext cx="1284288" cy="2143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789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03313"/>
            <a:ext cx="6729412" cy="556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9"/>
          <p:cNvSpPr txBox="1">
            <a:spLocks noChangeArrowheads="1"/>
          </p:cNvSpPr>
          <p:nvPr/>
        </p:nvSpPr>
        <p:spPr bwMode="auto">
          <a:xfrm>
            <a:off x="377825" y="3286125"/>
            <a:ext cx="13319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Green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plants</a:t>
            </a:r>
          </a:p>
        </p:txBody>
      </p:sp>
      <p:sp>
        <p:nvSpPr>
          <p:cNvPr id="37895" name="TextBox 10"/>
          <p:cNvSpPr txBox="1">
            <a:spLocks noChangeArrowheads="1"/>
          </p:cNvSpPr>
          <p:nvPr/>
        </p:nvSpPr>
        <p:spPr bwMode="auto">
          <a:xfrm>
            <a:off x="5818188" y="5145088"/>
            <a:ext cx="17192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Bacteria</a:t>
            </a:r>
          </a:p>
        </p:txBody>
      </p:sp>
      <p:sp>
        <p:nvSpPr>
          <p:cNvPr id="37896" name="TextBox 11"/>
          <p:cNvSpPr txBox="1">
            <a:spLocks noChangeArrowheads="1"/>
          </p:cNvSpPr>
          <p:nvPr/>
        </p:nvSpPr>
        <p:spPr bwMode="auto">
          <a:xfrm>
            <a:off x="768350" y="1252538"/>
            <a:ext cx="1206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Fungi</a:t>
            </a:r>
          </a:p>
        </p:txBody>
      </p:sp>
      <p:sp>
        <p:nvSpPr>
          <p:cNvPr id="37897" name="TextBox 12"/>
          <p:cNvSpPr txBox="1">
            <a:spLocks noChangeArrowheads="1"/>
          </p:cNvSpPr>
          <p:nvPr/>
        </p:nvSpPr>
        <p:spPr bwMode="auto">
          <a:xfrm>
            <a:off x="6589713" y="1900238"/>
            <a:ext cx="2365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Vertebrates</a:t>
            </a:r>
          </a:p>
        </p:txBody>
      </p:sp>
      <p:sp>
        <p:nvSpPr>
          <p:cNvPr id="37898" name="TextBox 13"/>
          <p:cNvSpPr txBox="1">
            <a:spLocks noChangeArrowheads="1"/>
          </p:cNvSpPr>
          <p:nvPr/>
        </p:nvSpPr>
        <p:spPr bwMode="auto">
          <a:xfrm>
            <a:off x="6142038" y="1103313"/>
            <a:ext cx="23161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Arthropods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1651000"/>
            <a:ext cx="34925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  <p:pic>
        <p:nvPicPr>
          <p:cNvPr id="3891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1041400"/>
            <a:ext cx="6911975" cy="54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76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What do insects live on?</a:t>
            </a:r>
          </a:p>
        </p:txBody>
      </p:sp>
      <p:sp>
        <p:nvSpPr>
          <p:cNvPr id="38917" name="TextBox 8"/>
          <p:cNvSpPr txBox="1">
            <a:spLocks noChangeArrowheads="1"/>
          </p:cNvSpPr>
          <p:nvPr/>
        </p:nvSpPr>
        <p:spPr bwMode="auto">
          <a:xfrm>
            <a:off x="377825" y="3286125"/>
            <a:ext cx="13319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Green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plants</a:t>
            </a:r>
          </a:p>
        </p:txBody>
      </p:sp>
      <p:sp>
        <p:nvSpPr>
          <p:cNvPr id="38918" name="TextBox 9"/>
          <p:cNvSpPr txBox="1">
            <a:spLocks noChangeArrowheads="1"/>
          </p:cNvSpPr>
          <p:nvPr/>
        </p:nvSpPr>
        <p:spPr bwMode="auto">
          <a:xfrm>
            <a:off x="5818188" y="5145088"/>
            <a:ext cx="17192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Bacteria</a:t>
            </a:r>
          </a:p>
        </p:txBody>
      </p:sp>
      <p:sp>
        <p:nvSpPr>
          <p:cNvPr id="38919" name="TextBox 10"/>
          <p:cNvSpPr txBox="1">
            <a:spLocks noChangeArrowheads="1"/>
          </p:cNvSpPr>
          <p:nvPr/>
        </p:nvSpPr>
        <p:spPr bwMode="auto">
          <a:xfrm>
            <a:off x="768350" y="1252538"/>
            <a:ext cx="1206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Fungi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6589713" y="1900238"/>
            <a:ext cx="2365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Vertebrates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6142038" y="1103313"/>
            <a:ext cx="231616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charset="0"/>
              </a:rPr>
              <a:t>Arthropods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Host names in GenBank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acorn gall on Quercus pyrenaica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Aconitum napellus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Aconitum napellus L.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Acinonyx jubatus (Cheetah)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Actinidia chinensis Hort 16A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Alces alces (intermediate host)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alfalfa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Extracting links between data sets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1588" y="0"/>
            <a:ext cx="5130801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1398588"/>
            <a:ext cx="5346700" cy="4668837"/>
          </a:xfrm>
          <a:prstGeom prst="rect">
            <a:avLst/>
          </a:prstGeom>
          <a:noFill/>
          <a:ln>
            <a:noFill/>
          </a:ln>
          <a:effectLst>
            <a:outerShdw blurRad="647700" dist="114300" dir="2700000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1225550" y="6211888"/>
            <a:ext cx="67643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http://iphylo.org/~rpage/challenge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2603500"/>
            <a:ext cx="1651000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730375"/>
            <a:ext cx="4379913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Citation links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Are there other kinds of links?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017588"/>
            <a:ext cx="7315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extBox 9"/>
          <p:cNvSpPr txBox="1">
            <a:spLocks noChangeArrowheads="1"/>
          </p:cNvSpPr>
          <p:nvPr/>
        </p:nvSpPr>
        <p:spPr bwMode="auto">
          <a:xfrm>
            <a:off x="3036888" y="5410200"/>
            <a:ext cx="307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data linking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Extracting these links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Look for Genbank sequences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Look for specimen identifiers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Look for taxonomic names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Look for geographic localities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Regular expressions to the rescue!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Getting data from papers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(beyond the PDF)</a:t>
            </a:r>
          </a:p>
        </p:txBody>
      </p:sp>
      <p:pic>
        <p:nvPicPr>
          <p:cNvPr id="1843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75" y="1973263"/>
            <a:ext cx="7515225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5"/>
          <p:cNvSpPr txBox="1">
            <a:spLocks noChangeArrowheads="1"/>
          </p:cNvSpPr>
          <p:nvPr/>
        </p:nvSpPr>
        <p:spPr bwMode="auto">
          <a:xfrm>
            <a:off x="2347913" y="5838825"/>
            <a:ext cx="4846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http://dx.doi.org/10.1016/j.ympev.2009.07.011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Regular expressions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Rules for matching strings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Allow for approximate or variable matches</a:t>
            </a:r>
          </a:p>
          <a:p>
            <a:pPr eaLnBrk="1" hangingPunct="1"/>
            <a:r>
              <a:rPr lang="en-US" altLang="en-US">
                <a:ea typeface="ＭＳ Ｐゴシック" charset="-128"/>
              </a:rPr>
              <a:t>More flexible than </a:t>
            </a:r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search and replace</a:t>
            </a:r>
            <a:r>
              <a:rPr lang="ja-JP" altLang="en-US">
                <a:ea typeface="ＭＳ Ｐゴシック" charset="-128"/>
              </a:rPr>
              <a:t>”</a:t>
            </a:r>
            <a:endParaRPr lang="en-US" altLang="ja-JP">
              <a:ea typeface="ＭＳ Ｐゴシック" charset="-128"/>
            </a:endParaRP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[0-9]{4} matches a string with four digits (such as a year)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demo</a:t>
            </a:r>
          </a:p>
        </p:txBody>
      </p:sp>
      <p:sp>
        <p:nvSpPr>
          <p:cNvPr id="53250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53251" name="Picture 4" descr="dem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4488" cy="1082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Perils of data mining</a:t>
            </a:r>
          </a:p>
        </p:txBody>
      </p:sp>
      <p:sp>
        <p:nvSpPr>
          <p:cNvPr id="54274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(matching the wrong things)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Taxa found in one paper</a:t>
            </a:r>
          </a:p>
        </p:txBody>
      </p:sp>
      <p:pic>
        <p:nvPicPr>
          <p:cNvPr id="5529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538413"/>
            <a:ext cx="28606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695450"/>
            <a:ext cx="284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2032000" y="5857875"/>
            <a:ext cx="4821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Image search on taxonomic name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Electra pilosa</a:t>
            </a:r>
          </a:p>
        </p:txBody>
      </p:sp>
      <p:sp>
        <p:nvSpPr>
          <p:cNvPr id="5632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5632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971550"/>
            <a:ext cx="44958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Carmen </a:t>
            </a:r>
            <a:r>
              <a:rPr lang="en-US" altLang="en-US" b="1">
                <a:ea typeface="ＭＳ Ｐゴシック" charset="-128"/>
              </a:rPr>
              <a:t>Electra </a:t>
            </a:r>
            <a:r>
              <a:rPr lang="en-US" altLang="en-US">
                <a:ea typeface="ＭＳ Ｐゴシック" charset="-128"/>
              </a:rPr>
              <a:t>versus </a:t>
            </a:r>
            <a:r>
              <a:rPr lang="en-US" altLang="en-US" i="1">
                <a:ea typeface="ＭＳ Ｐゴシック" charset="-128"/>
              </a:rPr>
              <a:t>Electra</a:t>
            </a:r>
          </a:p>
        </p:txBody>
      </p:sp>
      <p:sp>
        <p:nvSpPr>
          <p:cNvPr id="57346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(guess which one is more popular?)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But what about this?</a:t>
            </a:r>
          </a:p>
        </p:txBody>
      </p:sp>
      <p:pic>
        <p:nvPicPr>
          <p:cNvPr id="58370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538413"/>
            <a:ext cx="2860675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695450"/>
            <a:ext cx="28448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Elbow Connector 10"/>
          <p:cNvCxnSpPr>
            <a:cxnSpLocks noChangeShapeType="1"/>
          </p:cNvCxnSpPr>
          <p:nvPr/>
        </p:nvCxnSpPr>
        <p:spPr bwMode="auto">
          <a:xfrm rot="10800000" flipV="1">
            <a:off x="5791200" y="889000"/>
            <a:ext cx="1304925" cy="1193800"/>
          </a:xfrm>
          <a:prstGeom prst="bentConnector3">
            <a:avLst>
              <a:gd name="adj1" fmla="val -29074"/>
            </a:avLst>
          </a:prstGeom>
          <a:noFill/>
          <a:ln w="5715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i="1">
                <a:ea typeface="ＭＳ Ｐゴシック" charset="-128"/>
              </a:rPr>
              <a:t>Homo sapiens</a:t>
            </a:r>
          </a:p>
        </p:txBody>
      </p:sp>
      <p:sp>
        <p:nvSpPr>
          <p:cNvPr id="5939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AJ711044</a:t>
            </a:r>
          </a:p>
        </p:txBody>
      </p:sp>
      <p:sp>
        <p:nvSpPr>
          <p:cNvPr id="6041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FFFFFF"/>
                </a:solidFill>
                <a:ea typeface="ＭＳ Ｐゴシック" charset="-128"/>
              </a:rPr>
              <a:t>should be AJ971044</a:t>
            </a:r>
          </a:p>
        </p:txBody>
      </p:sp>
      <p:sp>
        <p:nvSpPr>
          <p:cNvPr id="6144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5110163" y="2554288"/>
            <a:ext cx="338137" cy="785812"/>
          </a:xfrm>
          <a:custGeom>
            <a:avLst/>
            <a:gdLst>
              <a:gd name="T0" fmla="*/ 178710 w 418011"/>
              <a:gd name="T1" fmla="*/ 12609 h 835489"/>
              <a:gd name="T2" fmla="*/ 153180 w 418011"/>
              <a:gd name="T3" fmla="*/ 25984 h 835489"/>
              <a:gd name="T4" fmla="*/ 85100 w 418011"/>
              <a:gd name="T5" fmla="*/ 52734 h 835489"/>
              <a:gd name="T6" fmla="*/ 68080 w 418011"/>
              <a:gd name="T7" fmla="*/ 92858 h 835489"/>
              <a:gd name="T8" fmla="*/ 42550 w 418011"/>
              <a:gd name="T9" fmla="*/ 106232 h 835489"/>
              <a:gd name="T10" fmla="*/ 25530 w 418011"/>
              <a:gd name="T11" fmla="*/ 186481 h 835489"/>
              <a:gd name="T12" fmla="*/ 0 w 418011"/>
              <a:gd name="T13" fmla="*/ 373726 h 835489"/>
              <a:gd name="T14" fmla="*/ 8510 w 418011"/>
              <a:gd name="T15" fmla="*/ 574347 h 835489"/>
              <a:gd name="T16" fmla="*/ 25530 w 418011"/>
              <a:gd name="T17" fmla="*/ 614472 h 835489"/>
              <a:gd name="T18" fmla="*/ 68080 w 418011"/>
              <a:gd name="T19" fmla="*/ 694721 h 835489"/>
              <a:gd name="T20" fmla="*/ 144670 w 418011"/>
              <a:gd name="T21" fmla="*/ 681346 h 835489"/>
              <a:gd name="T22" fmla="*/ 161690 w 418011"/>
              <a:gd name="T23" fmla="*/ 641221 h 835489"/>
              <a:gd name="T24" fmla="*/ 187220 w 418011"/>
              <a:gd name="T25" fmla="*/ 587723 h 835489"/>
              <a:gd name="T26" fmla="*/ 212750 w 418011"/>
              <a:gd name="T27" fmla="*/ 494099 h 835489"/>
              <a:gd name="T28" fmla="*/ 221260 w 418011"/>
              <a:gd name="T29" fmla="*/ 427226 h 835489"/>
              <a:gd name="T30" fmla="*/ 212750 w 418011"/>
              <a:gd name="T31" fmla="*/ 92858 h 835489"/>
              <a:gd name="T32" fmla="*/ 187220 w 418011"/>
              <a:gd name="T33" fmla="*/ 12609 h 835489"/>
              <a:gd name="T34" fmla="*/ 178710 w 418011"/>
              <a:gd name="T35" fmla="*/ 12609 h 8354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18011" h="835489">
                <a:moveTo>
                  <a:pt x="337624" y="15155"/>
                </a:moveTo>
                <a:cubicBezTo>
                  <a:pt x="326906" y="17834"/>
                  <a:pt x="305742" y="26772"/>
                  <a:pt x="289392" y="31230"/>
                </a:cubicBezTo>
                <a:cubicBezTo>
                  <a:pt x="246757" y="42856"/>
                  <a:pt x="160773" y="63380"/>
                  <a:pt x="160773" y="63380"/>
                </a:cubicBezTo>
                <a:cubicBezTo>
                  <a:pt x="150055" y="79455"/>
                  <a:pt x="143707" y="99537"/>
                  <a:pt x="128619" y="111605"/>
                </a:cubicBezTo>
                <a:cubicBezTo>
                  <a:pt x="115385" y="122191"/>
                  <a:pt x="90237" y="113890"/>
                  <a:pt x="80386" y="127680"/>
                </a:cubicBezTo>
                <a:cubicBezTo>
                  <a:pt x="60686" y="155256"/>
                  <a:pt x="58950" y="191980"/>
                  <a:pt x="48232" y="224130"/>
                </a:cubicBezTo>
                <a:cubicBezTo>
                  <a:pt x="13204" y="329197"/>
                  <a:pt x="35192" y="255650"/>
                  <a:pt x="0" y="449180"/>
                </a:cubicBezTo>
                <a:cubicBezTo>
                  <a:pt x="5359" y="529555"/>
                  <a:pt x="2832" y="610848"/>
                  <a:pt x="16077" y="690305"/>
                </a:cubicBezTo>
                <a:cubicBezTo>
                  <a:pt x="19254" y="709363"/>
                  <a:pt x="38645" y="721756"/>
                  <a:pt x="48232" y="738530"/>
                </a:cubicBezTo>
                <a:cubicBezTo>
                  <a:pt x="98444" y="826389"/>
                  <a:pt x="52854" y="784479"/>
                  <a:pt x="128619" y="834981"/>
                </a:cubicBezTo>
                <a:cubicBezTo>
                  <a:pt x="176851" y="829623"/>
                  <a:pt x="227707" y="835489"/>
                  <a:pt x="273315" y="818906"/>
                </a:cubicBezTo>
                <a:cubicBezTo>
                  <a:pt x="291473" y="812304"/>
                  <a:pt x="294238" y="786401"/>
                  <a:pt x="305469" y="770680"/>
                </a:cubicBezTo>
                <a:cubicBezTo>
                  <a:pt x="321044" y="748878"/>
                  <a:pt x="339500" y="729100"/>
                  <a:pt x="353702" y="706380"/>
                </a:cubicBezTo>
                <a:cubicBezTo>
                  <a:pt x="372870" y="675716"/>
                  <a:pt x="392818" y="630313"/>
                  <a:pt x="401934" y="593855"/>
                </a:cubicBezTo>
                <a:cubicBezTo>
                  <a:pt x="408562" y="567349"/>
                  <a:pt x="412652" y="540272"/>
                  <a:pt x="418011" y="513480"/>
                </a:cubicBezTo>
                <a:cubicBezTo>
                  <a:pt x="412652" y="379522"/>
                  <a:pt x="411487" y="245330"/>
                  <a:pt x="401934" y="111605"/>
                </a:cubicBezTo>
                <a:cubicBezTo>
                  <a:pt x="398567" y="64470"/>
                  <a:pt x="373796" y="55337"/>
                  <a:pt x="353702" y="15155"/>
                </a:cubicBezTo>
                <a:cubicBezTo>
                  <a:pt x="346123" y="0"/>
                  <a:pt x="348342" y="12476"/>
                  <a:pt x="337624" y="15155"/>
                </a:cubicBezTo>
                <a:close/>
              </a:path>
            </a:pathLst>
          </a:custGeom>
          <a:noFill/>
          <a:ln w="571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Extracting tables</a:t>
            </a:r>
          </a:p>
        </p:txBody>
      </p:sp>
      <p:pic>
        <p:nvPicPr>
          <p:cNvPr id="1945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2409825"/>
            <a:ext cx="35941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Error in paper lead to wrong image</a:t>
            </a:r>
          </a:p>
        </p:txBody>
      </p:sp>
      <p:sp>
        <p:nvSpPr>
          <p:cNvPr id="7065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r>
              <a:rPr lang="en-US" dirty="0" smtClean="0"/>
              <a:t>How do I fix this error in the paper?</a:t>
            </a:r>
            <a:endParaRPr lang="en-US" dirty="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Wikis</a:t>
            </a:r>
          </a:p>
        </p:txBody>
      </p:sp>
      <p:sp>
        <p:nvSpPr>
          <p:cNvPr id="63490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63491" name="Picture 2" descr="639784702_eae4ef485f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Is there a better way to make these links?</a:t>
            </a:r>
          </a:p>
        </p:txBody>
      </p:sp>
      <p:sp>
        <p:nvSpPr>
          <p:cNvPr id="65538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898989"/>
                </a:solidFill>
                <a:ea typeface="ＭＳ Ｐゴシック" charset="-128"/>
              </a:rPr>
              <a:t>(what if they were made for us?)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>
                <a:ea typeface="+mj-ea"/>
                <a:cs typeface="+mj-cs"/>
              </a:rPr>
              <a:t>Digital Object Identifier</a:t>
            </a:r>
            <a:br>
              <a:rPr lang="en-US" sz="4000" smtClean="0">
                <a:ea typeface="+mj-ea"/>
                <a:cs typeface="+mj-cs"/>
              </a:rPr>
            </a:br>
            <a:r>
              <a:rPr lang="en-US" sz="4000" smtClean="0">
                <a:ea typeface="+mj-ea"/>
                <a:cs typeface="+mj-cs"/>
              </a:rPr>
              <a:t>(DOI)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3" descr="crossre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09800"/>
            <a:ext cx="678180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09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Identifies a publication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Globally unique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10.1016/j.ympev.2006.04.006</a:t>
            </a:r>
          </a:p>
        </p:txBody>
      </p:sp>
      <p:sp>
        <p:nvSpPr>
          <p:cNvPr id="7373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Paper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7174" name="Picture 6" descr="ban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0"/>
            <a:ext cx="4267200" cy="5715000"/>
          </a:xfrm>
          <a:prstGeom prst="rect">
            <a:avLst/>
          </a:prstGeom>
          <a:noFill/>
          <a:ln>
            <a:noFill/>
          </a:ln>
          <a:effectLst>
            <a:outerShdw blurRad="596900" dist="107763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Why have DOIs?</a:t>
            </a:r>
          </a:p>
        </p:txBody>
      </p:sp>
      <p:sp>
        <p:nvSpPr>
          <p:cNvPr id="77826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Tables from paper as 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comma separated values (CSV)</a:t>
            </a: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2033588"/>
            <a:ext cx="914400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Taxon and institutional vouchera,Locality ID,Collection locality,Geographic coordinates/approximate location,Elevation (m),GenBank accession number 12S,16S,COI,c-myc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1. UTA A-52449,1,"Puntarenas, CR","(10°18′N, 84°48′W)",1520,EF562312,EF562365,None,EF562417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2. MVZ 149813,2,"Puntarenas, CR","(10°18′N, 84°42′W)",1500,EF562319,EF562373,EF562386,EF562430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3. FMNH 257669,1,"Puntarenas, CR","(10°18′N, 84°47′W)",1500,EF562320,EF562372,EF562380,EF562432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4. FMNH 257670,1,"Puntarenas, CR","(10°18′N, 84°47′W)",1500,EF562317,EF562336,EF562376,EF562421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5. FMNH 257671,1,"Puntarenas, CR","(10°18′N, 84°47′W)",1500,EF562314,EF562374,EF562409,None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charset="0"/>
              </a:rPr>
              <a:t>6. FMNH 257672,1,"Puntarenas, CR","(10°18′N, 84°47′W)",1500,EF562318,None,EF562382,None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bg1"/>
                </a:solidFill>
                <a:ea typeface="ＭＳ Ｐゴシック" charset="-128"/>
              </a:rPr>
              <a:t>Link rot</a:t>
            </a:r>
          </a:p>
        </p:txBody>
      </p:sp>
      <p:sp>
        <p:nvSpPr>
          <p:cNvPr id="7885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Refs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28682" name="Picture 10" descr="r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664325" cy="3243263"/>
          </a:xfrm>
          <a:prstGeom prst="rect">
            <a:avLst/>
          </a:prstGeom>
          <a:noFill/>
          <a:ln>
            <a:noFill/>
          </a:ln>
          <a:effectLst>
            <a:outerShdw blurRad="444500" dist="107763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1219200" y="2590800"/>
            <a:ext cx="3352800" cy="4572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679" name="AutoShape 7"/>
          <p:cNvSpPr>
            <a:spLocks noChangeArrowheads="1"/>
          </p:cNvSpPr>
          <p:nvPr/>
        </p:nvSpPr>
        <p:spPr bwMode="auto">
          <a:xfrm>
            <a:off x="1219200" y="4343400"/>
            <a:ext cx="3352800" cy="381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4648200" y="2819400"/>
            <a:ext cx="3200400" cy="3810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 animBg="1"/>
      <p:bldP spid="28679" grpId="0" animBg="1"/>
      <p:bldP spid="2868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3465513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Picture 10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91000"/>
            <a:ext cx="2159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Picture 10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57800"/>
            <a:ext cx="6413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4" name="Picture 102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3" y="914400"/>
            <a:ext cx="50815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Line 1030"/>
          <p:cNvSpPr>
            <a:spLocks noChangeShapeType="1"/>
          </p:cNvSpPr>
          <p:nvPr/>
        </p:nvSpPr>
        <p:spPr bwMode="auto">
          <a:xfrm flipV="1">
            <a:off x="2667000" y="2057400"/>
            <a:ext cx="1752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6" name="Line 1031"/>
          <p:cNvSpPr>
            <a:spLocks noChangeShapeType="1"/>
          </p:cNvSpPr>
          <p:nvPr/>
        </p:nvSpPr>
        <p:spPr bwMode="auto">
          <a:xfrm>
            <a:off x="2667000" y="2971800"/>
            <a:ext cx="6096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7" name="Line 1032"/>
          <p:cNvSpPr>
            <a:spLocks noChangeShapeType="1"/>
          </p:cNvSpPr>
          <p:nvPr/>
        </p:nvSpPr>
        <p:spPr bwMode="auto">
          <a:xfrm>
            <a:off x="2667000" y="2971800"/>
            <a:ext cx="3200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8" name="Line 1033"/>
          <p:cNvSpPr>
            <a:spLocks noChangeShapeType="1"/>
          </p:cNvSpPr>
          <p:nvPr/>
        </p:nvSpPr>
        <p:spPr bwMode="auto">
          <a:xfrm flipV="1">
            <a:off x="3276600" y="4114800"/>
            <a:ext cx="2514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Line 1034"/>
          <p:cNvSpPr>
            <a:spLocks noChangeShapeType="1"/>
          </p:cNvSpPr>
          <p:nvPr/>
        </p:nvSpPr>
        <p:spPr bwMode="auto">
          <a:xfrm flipH="1" flipV="1">
            <a:off x="4419600" y="2133600"/>
            <a:ext cx="13716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0" name="Line 1035"/>
          <p:cNvSpPr>
            <a:spLocks noChangeShapeType="1"/>
          </p:cNvSpPr>
          <p:nvPr/>
        </p:nvSpPr>
        <p:spPr bwMode="auto">
          <a:xfrm flipH="1">
            <a:off x="3276600" y="2057400"/>
            <a:ext cx="11430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31" name="Oval 1036"/>
          <p:cNvSpPr>
            <a:spLocks noChangeArrowheads="1"/>
          </p:cNvSpPr>
          <p:nvPr/>
        </p:nvSpPr>
        <p:spPr bwMode="auto">
          <a:xfrm>
            <a:off x="5562600" y="3962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32" name="Oval 1037"/>
          <p:cNvSpPr>
            <a:spLocks noChangeArrowheads="1"/>
          </p:cNvSpPr>
          <p:nvPr/>
        </p:nvSpPr>
        <p:spPr bwMode="auto">
          <a:xfrm>
            <a:off x="4267200" y="19812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33" name="Oval 1038"/>
          <p:cNvSpPr>
            <a:spLocks noChangeArrowheads="1"/>
          </p:cNvSpPr>
          <p:nvPr/>
        </p:nvSpPr>
        <p:spPr bwMode="auto">
          <a:xfrm>
            <a:off x="3124200" y="49530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81934" name="Oval 1039"/>
          <p:cNvSpPr>
            <a:spLocks noChangeArrowheads="1"/>
          </p:cNvSpPr>
          <p:nvPr/>
        </p:nvSpPr>
        <p:spPr bwMode="auto">
          <a:xfrm>
            <a:off x="2514600" y="28194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91000"/>
            <a:ext cx="21590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57800"/>
            <a:ext cx="64135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3" y="914400"/>
            <a:ext cx="50815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Line 5"/>
          <p:cNvSpPr>
            <a:spLocks noChangeShapeType="1"/>
          </p:cNvSpPr>
          <p:nvPr/>
        </p:nvSpPr>
        <p:spPr bwMode="auto">
          <a:xfrm flipV="1">
            <a:off x="4191000" y="2057400"/>
            <a:ext cx="228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3" name="Line 6"/>
          <p:cNvSpPr>
            <a:spLocks noChangeShapeType="1"/>
          </p:cNvSpPr>
          <p:nvPr/>
        </p:nvSpPr>
        <p:spPr bwMode="auto">
          <a:xfrm>
            <a:off x="2667000" y="29718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4" name="Line 7"/>
          <p:cNvSpPr>
            <a:spLocks noChangeShapeType="1"/>
          </p:cNvSpPr>
          <p:nvPr/>
        </p:nvSpPr>
        <p:spPr bwMode="auto">
          <a:xfrm flipV="1">
            <a:off x="3276600" y="4267200"/>
            <a:ext cx="609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5" name="Line 8"/>
          <p:cNvSpPr>
            <a:spLocks noChangeShapeType="1"/>
          </p:cNvSpPr>
          <p:nvPr/>
        </p:nvSpPr>
        <p:spPr bwMode="auto">
          <a:xfrm flipH="1" flipV="1">
            <a:off x="5257800" y="4267200"/>
            <a:ext cx="1143000" cy="29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397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3465513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7" name="Content Placeholder 3" descr="crossref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741" b="-32741"/>
          <a:stretch>
            <a:fillRect/>
          </a:stretch>
        </p:blipFill>
        <p:spPr bwMode="auto">
          <a:xfrm>
            <a:off x="2743200" y="2971800"/>
            <a:ext cx="289560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470400"/>
            <a:ext cx="2514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Box 8"/>
          <p:cNvSpPr txBox="1">
            <a:spLocks noChangeArrowheads="1"/>
          </p:cNvSpPr>
          <p:nvPr/>
        </p:nvSpPr>
        <p:spPr bwMode="auto">
          <a:xfrm>
            <a:off x="5181600" y="5181600"/>
            <a:ext cx="862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  <p:sp>
        <p:nvSpPr>
          <p:cNvPr id="86018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Cites</a:t>
            </a:r>
          </a:p>
        </p:txBody>
      </p:sp>
      <p:pic>
        <p:nvPicPr>
          <p:cNvPr id="860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1050925"/>
            <a:ext cx="35052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10"/>
          <p:cNvSpPr txBox="1">
            <a:spLocks noChangeArrowheads="1"/>
          </p:cNvSpPr>
          <p:nvPr/>
        </p:nvSpPr>
        <p:spPr bwMode="auto">
          <a:xfrm>
            <a:off x="5318125" y="5610225"/>
            <a:ext cx="862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Forward Cites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880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955675"/>
            <a:ext cx="65659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Text Box 5"/>
          <p:cNvSpPr txBox="1">
            <a:spLocks noChangeArrowheads="1"/>
          </p:cNvSpPr>
          <p:nvPr/>
        </p:nvSpPr>
        <p:spPr bwMode="auto">
          <a:xfrm>
            <a:off x="3733800" y="5715000"/>
            <a:ext cx="862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  <p:sp>
        <p:nvSpPr>
          <p:cNvPr id="88069" name="Text Box 6"/>
          <p:cNvSpPr txBox="1">
            <a:spLocks noChangeArrowheads="1"/>
          </p:cNvSpPr>
          <p:nvPr/>
        </p:nvSpPr>
        <p:spPr bwMode="auto">
          <a:xfrm>
            <a:off x="6553200" y="5715000"/>
            <a:ext cx="652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Shoulders of giants</a:t>
            </a:r>
          </a:p>
        </p:txBody>
      </p:sp>
      <p:sp>
        <p:nvSpPr>
          <p:cNvPr id="9011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901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409700"/>
            <a:ext cx="7645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2209800" y="3886200"/>
            <a:ext cx="3886200" cy="381000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smtClean="0">
              <a:solidFill>
                <a:srgbClr val="FFFFFF"/>
              </a:solidFill>
              <a:latin typeface="Calibri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progress is incremental</a:t>
            </a:r>
          </a:p>
        </p:txBody>
      </p:sp>
      <p:sp>
        <p:nvSpPr>
          <p:cNvPr id="9113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reuse past results</a:t>
            </a:r>
          </a:p>
        </p:txBody>
      </p:sp>
      <p:sp>
        <p:nvSpPr>
          <p:cNvPr id="921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Forward Cites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931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955675"/>
            <a:ext cx="65659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Text Box 5"/>
          <p:cNvSpPr txBox="1">
            <a:spLocks noChangeArrowheads="1"/>
          </p:cNvSpPr>
          <p:nvPr/>
        </p:nvSpPr>
        <p:spPr bwMode="auto">
          <a:xfrm>
            <a:off x="3733800" y="5715000"/>
            <a:ext cx="862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2006</a:t>
            </a: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6553200" y="5715000"/>
            <a:ext cx="862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2008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Cleaning data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Arial" pitchFamily="1" charset="0"/>
              <a:buNone/>
              <a:defRPr/>
            </a:pP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38" y="479425"/>
            <a:ext cx="612775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362200" y="2895600"/>
            <a:ext cx="1944688" cy="2093913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4800" smtClean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90800" y="3429000"/>
            <a:ext cx="4405313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smtClean="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066800"/>
            <a:ext cx="641350" cy="4114800"/>
          </a:xfrm>
          <a:prstGeom prst="rect">
            <a:avLst/>
          </a:prstGeom>
          <a:solidFill>
            <a:srgbClr val="3366FF">
              <a:alpha val="50195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smtClean="0">
              <a:solidFill>
                <a:srgbClr val="FFFFFF"/>
              </a:solidFill>
              <a:latin typeface="Calibri" charset="0"/>
            </a:endParaRPr>
          </a:p>
        </p:txBody>
      </p:sp>
      <p:cxnSp>
        <p:nvCxnSpPr>
          <p:cNvPr id="7" name="Straight Connector 6"/>
          <p:cNvCxnSpPr>
            <a:cxnSpLocks noChangeShapeType="1"/>
          </p:cNvCxnSpPr>
          <p:nvPr/>
        </p:nvCxnSpPr>
        <p:spPr bwMode="auto">
          <a:xfrm rot="5400000">
            <a:off x="0" y="3124200"/>
            <a:ext cx="472440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362200" y="5486400"/>
            <a:ext cx="5791200" cy="15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7286" name="TextBox 11"/>
          <p:cNvSpPr txBox="1">
            <a:spLocks noChangeArrowheads="1"/>
          </p:cNvSpPr>
          <p:nvPr/>
        </p:nvSpPr>
        <p:spPr bwMode="auto">
          <a:xfrm>
            <a:off x="228600" y="3013075"/>
            <a:ext cx="20462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Species</a:t>
            </a:r>
          </a:p>
        </p:txBody>
      </p:sp>
      <p:sp>
        <p:nvSpPr>
          <p:cNvPr id="97287" name="TextBox 12"/>
          <p:cNvSpPr txBox="1">
            <a:spLocks noChangeArrowheads="1"/>
          </p:cNvSpPr>
          <p:nvPr/>
        </p:nvSpPr>
        <p:spPr bwMode="auto">
          <a:xfrm>
            <a:off x="3697288" y="5715000"/>
            <a:ext cx="17494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Genes</a:t>
            </a:r>
          </a:p>
        </p:txBody>
      </p:sp>
      <p:pic>
        <p:nvPicPr>
          <p:cNvPr id="97288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181600"/>
            <a:ext cx="7493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9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8415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81000" y="1600200"/>
            <a:ext cx="304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017588"/>
            <a:ext cx="7315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6" name="TextBox 9"/>
          <p:cNvSpPr txBox="1">
            <a:spLocks noChangeArrowheads="1"/>
          </p:cNvSpPr>
          <p:nvPr/>
        </p:nvSpPr>
        <p:spPr bwMode="auto">
          <a:xfrm>
            <a:off x="3036888" y="5410200"/>
            <a:ext cx="30702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800"/>
              <a:t>data linking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Data citation</a:t>
            </a:r>
          </a:p>
        </p:txBody>
      </p:sp>
      <p:sp>
        <p:nvSpPr>
          <p:cNvPr id="10035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endParaRPr lang="en-US" altLang="en-US">
              <a:ea typeface="ＭＳ Ｐゴシック" charset="-128"/>
            </a:endParaRPr>
          </a:p>
        </p:txBody>
      </p:sp>
      <p:sp>
        <p:nvSpPr>
          <p:cNvPr id="10137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898989"/>
              </a:solidFill>
              <a:ea typeface="ＭＳ Ｐゴシック" charset="-128"/>
            </a:endParaRPr>
          </a:p>
        </p:txBody>
      </p:sp>
      <p:pic>
        <p:nvPicPr>
          <p:cNvPr id="101379" name="Picture 4" descr="Fig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0"/>
            <a:ext cx="4225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1038225"/>
            <a:ext cx="7646987" cy="4781550"/>
          </a:xfrm>
          <a:prstGeom prst="rect">
            <a:avLst/>
          </a:prstGeom>
          <a:noFill/>
          <a:ln>
            <a:noFill/>
          </a:ln>
          <a:effectLst>
            <a:outerShdw blurRad="469900" dist="127001" dir="2700000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Linked data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Use same, globally unique identifiers for same thing (e.g., use DOI for a paper)</a:t>
            </a: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Identifier can be resolved (put it in a browser and get something back)</a:t>
            </a:r>
          </a:p>
          <a:p>
            <a:endParaRPr lang="en-US" altLang="en-US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Use the same terms to describe the same thing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pic>
        <p:nvPicPr>
          <p:cNvPr id="10445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6388"/>
            <a:ext cx="7696200" cy="655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  <p:pic>
        <p:nvPicPr>
          <p:cNvPr id="3" name="TimBernersLee_2010U-480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What does the future hold?</a:t>
            </a:r>
          </a:p>
        </p:txBody>
      </p:sp>
      <p:sp>
        <p:nvSpPr>
          <p:cNvPr id="10649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>
                <a:ea typeface="ＭＳ Ｐゴシック" charset="-128"/>
              </a:rPr>
              <a:t>Identifiers for data (as well as papers)?</a:t>
            </a:r>
          </a:p>
          <a:p>
            <a:pPr eaLnBrk="1" hangingPunct="1"/>
            <a:endParaRPr lang="en-US" altLang="en-US" sz="2400">
              <a:ea typeface="ＭＳ Ｐゴシック" charset="-128"/>
            </a:endParaRPr>
          </a:p>
          <a:p>
            <a:pPr eaLnBrk="1" hangingPunct="1"/>
            <a:r>
              <a:rPr lang="en-US" altLang="en-US" sz="2400">
                <a:ea typeface="ＭＳ Ｐゴシック" charset="-128"/>
              </a:rPr>
              <a:t>Citation metrics for data?</a:t>
            </a:r>
          </a:p>
          <a:p>
            <a:pPr eaLnBrk="1" hangingPunct="1"/>
            <a:endParaRPr lang="en-US" altLang="en-US" sz="2400">
              <a:ea typeface="ＭＳ Ｐゴシック" charset="-128"/>
            </a:endParaRPr>
          </a:p>
          <a:p>
            <a:pPr eaLnBrk="1" hangingPunct="1"/>
            <a:r>
              <a:rPr lang="en-US" altLang="en-US" sz="2400">
                <a:ea typeface="ＭＳ Ｐゴシック" charset="-128"/>
              </a:rPr>
              <a:t>Regular expressions become less important (wishful thinking?)</a:t>
            </a:r>
          </a:p>
          <a:p>
            <a:pPr eaLnBrk="1" hangingPunct="1"/>
            <a:endParaRPr lang="en-US" altLang="en-US" sz="2400">
              <a:ea typeface="ＭＳ Ｐゴシック" charset="-128"/>
            </a:endParaRPr>
          </a:p>
          <a:p>
            <a:pPr eaLnBrk="1" hangingPunct="1"/>
            <a:r>
              <a:rPr lang="en-US" altLang="en-US" sz="2400">
                <a:ea typeface="ＭＳ Ｐゴシック" charset="-128"/>
              </a:rPr>
              <a:t>Wikification of articles (post-publication commentary and edits)</a:t>
            </a:r>
          </a:p>
          <a:p>
            <a:pPr eaLnBrk="1" hangingPunct="1"/>
            <a:endParaRPr lang="en-US" altLang="en-US" sz="2400">
              <a:ea typeface="ＭＳ Ｐゴシック" charset="-128"/>
            </a:endParaRPr>
          </a:p>
          <a:p>
            <a:pPr eaLnBrk="1" hangingPunct="1"/>
            <a:r>
              <a:rPr lang="en-US" altLang="en-US" sz="2400">
                <a:ea typeface="ＭＳ Ｐゴシック" charset="-128"/>
              </a:rPr>
              <a:t>Linked data (problem is lack of links)</a:t>
            </a:r>
          </a:p>
          <a:p>
            <a:pPr eaLnBrk="1" hangingPunct="1"/>
            <a:endParaRPr lang="en-US" altLang="en-US" sz="2400">
              <a:ea typeface="ＭＳ Ｐゴシック" charset="-128"/>
            </a:endParaRPr>
          </a:p>
          <a:p>
            <a:pPr eaLnBrk="1" hangingPunct="1"/>
            <a:endParaRPr lang="en-US" altLang="en-US" sz="2400">
              <a:ea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00375" y="577850"/>
            <a:ext cx="1571625" cy="28575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2530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800">
                <a:ea typeface="ＭＳ Ｐゴシック" charset="-128"/>
              </a:rPr>
              <a:t>(10°18</a:t>
            </a:r>
            <a:r>
              <a:rPr lang="ja-JP" altLang="en-US" sz="4800">
                <a:ea typeface="ＭＳ Ｐゴシック" charset="-128"/>
              </a:rPr>
              <a:t>’</a:t>
            </a:r>
            <a:r>
              <a:rPr lang="en-US" altLang="ja-JP" sz="4800">
                <a:ea typeface="ＭＳ Ｐゴシック" charset="-128"/>
              </a:rPr>
              <a:t>N, 84°42</a:t>
            </a:r>
            <a:r>
              <a:rPr lang="ja-JP" altLang="en-US" sz="4800">
                <a:ea typeface="ＭＳ Ｐゴシック" charset="-128"/>
              </a:rPr>
              <a:t>’</a:t>
            </a:r>
            <a:r>
              <a:rPr lang="en-US" altLang="ja-JP" sz="4800">
                <a:ea typeface="ＭＳ Ｐゴシック" charset="-128"/>
              </a:rPr>
              <a:t>W)</a:t>
            </a:r>
            <a:endParaRPr lang="en-US" altLang="en-US" sz="4800">
              <a:ea typeface="ＭＳ Ｐゴシック" charset="-128"/>
            </a:endParaRPr>
          </a:p>
        </p:txBody>
      </p:sp>
      <p:sp>
        <p:nvSpPr>
          <p:cNvPr id="22531" name="TextBox 6"/>
          <p:cNvSpPr txBox="1">
            <a:spLocks noChangeArrowheads="1"/>
          </p:cNvSpPr>
          <p:nvPr/>
        </p:nvSpPr>
        <p:spPr bwMode="auto">
          <a:xfrm>
            <a:off x="685800" y="4524375"/>
            <a:ext cx="8339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charset="0"/>
              </a:rPr>
              <a:t>We can read this, but a computer would prefer just numbers</a:t>
            </a: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0" y="577850"/>
            <a:ext cx="9144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latin typeface="Arial" charset="0"/>
              </a:rPr>
              <a:t>2. MVZ 149813,2,"Puntarenas, CR","(10°18′N, 84°42′W)",1500,EF562319,EF562373,EF562386,EF562430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Tools for cleaning data</a:t>
            </a:r>
          </a:p>
        </p:txBody>
      </p:sp>
      <p:sp>
        <p:nvSpPr>
          <p:cNvPr id="2355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Spreadsheets like Excel and Google Docs can be used to clean data using simple formula (such as combining cells)</a:t>
            </a:r>
          </a:p>
          <a:p>
            <a:pPr eaLnBrk="1" hangingPunct="1"/>
            <a:endParaRPr lang="en-US" altLang="en-US">
              <a:ea typeface="ＭＳ Ｐゴシック" charset="-128"/>
            </a:endParaRPr>
          </a:p>
          <a:p>
            <a:pPr eaLnBrk="1" hangingPunct="1"/>
            <a:r>
              <a:rPr lang="en-US" altLang="en-US">
                <a:ea typeface="ＭＳ Ｐゴシック" charset="-128"/>
              </a:rPr>
              <a:t>Google Refine offers regular expressions, filtering, and the ability to call external services</a:t>
            </a:r>
          </a:p>
        </p:txBody>
      </p:sp>
      <p:pic>
        <p:nvPicPr>
          <p:cNvPr id="2355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0"/>
            <a:ext cx="16256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2300"/>
            <a:ext cx="24257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Achatina fulica (giant African snail)</a:t>
            </a:r>
          </a:p>
        </p:txBody>
      </p:sp>
      <p:pic>
        <p:nvPicPr>
          <p:cNvPr id="2457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501900"/>
            <a:ext cx="5397500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761</Words>
  <Application>Microsoft Macintosh PowerPoint</Application>
  <PresentationFormat>On-screen Show (4:3)</PresentationFormat>
  <Paragraphs>167</Paragraphs>
  <Slides>68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ＭＳ Ｐゴシック</vt:lpstr>
      <vt:lpstr>Calibri</vt:lpstr>
      <vt:lpstr>Office Theme</vt:lpstr>
      <vt:lpstr>Data mining and data linking</vt:lpstr>
      <vt:lpstr>PowerPoint Presentation</vt:lpstr>
      <vt:lpstr>Getting data from papers (beyond the PDF)</vt:lpstr>
      <vt:lpstr>Extracting tables</vt:lpstr>
      <vt:lpstr>Tables from paper as  comma separated values (CSV)</vt:lpstr>
      <vt:lpstr>Cleaning data</vt:lpstr>
      <vt:lpstr>(10°18’N, 84°42’W)</vt:lpstr>
      <vt:lpstr>Tools for cleaning data</vt:lpstr>
      <vt:lpstr>Achatina fulica (giant African snail)</vt:lpstr>
      <vt:lpstr>Reconciliation services</vt:lpstr>
      <vt:lpstr>Names reconciled using uBio and Google Refine</vt:lpstr>
      <vt:lpstr>What can we do with data mining?</vt:lpstr>
      <vt:lpstr>Extract information on ecological relationships</vt:lpstr>
      <vt:lpstr>PowerPoint Presentation</vt:lpstr>
      <vt:lpstr>Text mining</vt:lpstr>
      <vt:lpstr>PowerPoint Presentation</vt:lpstr>
      <vt:lpstr>&lt;parasite name&gt; (n. sp.) from &lt;host name&gt;</vt:lpstr>
      <vt:lpstr>Sources of host-parasite associations</vt:lpstr>
      <vt:lpstr>PowerPoint Presentation</vt:lpstr>
      <vt:lpstr>PowerPoint Presentation</vt:lpstr>
      <vt:lpstr>Host names in GenBank</vt:lpstr>
      <vt:lpstr>Extracting links between data sets</vt:lpstr>
      <vt:lpstr>PowerPoint Presentation</vt:lpstr>
      <vt:lpstr>PowerPoint Presentation</vt:lpstr>
      <vt:lpstr>Citation links</vt:lpstr>
      <vt:lpstr>Are there other kinds of links?</vt:lpstr>
      <vt:lpstr>PowerPoint Presentation</vt:lpstr>
      <vt:lpstr>Extracting these links</vt:lpstr>
      <vt:lpstr>Regular expressions to the rescue!</vt:lpstr>
      <vt:lpstr>Regular expressions</vt:lpstr>
      <vt:lpstr>demo</vt:lpstr>
      <vt:lpstr>Perils of data mining</vt:lpstr>
      <vt:lpstr>Taxa found in one paper</vt:lpstr>
      <vt:lpstr>Electra pilosa</vt:lpstr>
      <vt:lpstr>Carmen Electra versus Electra</vt:lpstr>
      <vt:lpstr>But what about this?</vt:lpstr>
      <vt:lpstr>Homo sapiens</vt:lpstr>
      <vt:lpstr>AJ711044</vt:lpstr>
      <vt:lpstr>should be AJ971044</vt:lpstr>
      <vt:lpstr>Error in paper lead to wrong image</vt:lpstr>
      <vt:lpstr>Wikis</vt:lpstr>
      <vt:lpstr>Is there a better way to make these links?</vt:lpstr>
      <vt:lpstr>Digital Object Identifier (DOI)</vt:lpstr>
      <vt:lpstr>PowerPoint Presentation</vt:lpstr>
      <vt:lpstr>Identifies a publication</vt:lpstr>
      <vt:lpstr>Globally unique</vt:lpstr>
      <vt:lpstr>10.1016/j.ympev.2006.04.006</vt:lpstr>
      <vt:lpstr>Paper</vt:lpstr>
      <vt:lpstr>Why have DOIs?</vt:lpstr>
      <vt:lpstr>Link rot</vt:lpstr>
      <vt:lpstr>Refs</vt:lpstr>
      <vt:lpstr>PowerPoint Presentation</vt:lpstr>
      <vt:lpstr>PowerPoint Presentation</vt:lpstr>
      <vt:lpstr>Cites</vt:lpstr>
      <vt:lpstr>Forward Cites</vt:lpstr>
      <vt:lpstr>Shoulders of giants</vt:lpstr>
      <vt:lpstr>progress is incremental</vt:lpstr>
      <vt:lpstr>reuse past results</vt:lpstr>
      <vt:lpstr>Forward Cites</vt:lpstr>
      <vt:lpstr>PowerPoint Presentation</vt:lpstr>
      <vt:lpstr>PowerPoint Presentation</vt:lpstr>
      <vt:lpstr>PowerPoint Presentation</vt:lpstr>
      <vt:lpstr>Data citation</vt:lpstr>
      <vt:lpstr>PowerPoint Presentation</vt:lpstr>
      <vt:lpstr>Linked data</vt:lpstr>
      <vt:lpstr>PowerPoint Presentation</vt:lpstr>
      <vt:lpstr>PowerPoint Presentation</vt:lpstr>
      <vt:lpstr>What does the future hold?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Roderic Page</dc:creator>
  <cp:lastModifiedBy>Roderic Page</cp:lastModifiedBy>
  <cp:revision>16</cp:revision>
  <dcterms:created xsi:type="dcterms:W3CDTF">2012-02-06T20:18:58Z</dcterms:created>
  <dcterms:modified xsi:type="dcterms:W3CDTF">2018-02-01T11:45:59Z</dcterms:modified>
</cp:coreProperties>
</file>